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4"/>
  </p:notesMasterIdLst>
  <p:sldIdLst>
    <p:sldId id="256" r:id="rId2"/>
    <p:sldId id="258" r:id="rId3"/>
    <p:sldId id="260" r:id="rId4"/>
    <p:sldId id="261" r:id="rId5"/>
    <p:sldId id="263" r:id="rId6"/>
    <p:sldId id="305" r:id="rId7"/>
    <p:sldId id="306" r:id="rId8"/>
    <p:sldId id="264" r:id="rId9"/>
    <p:sldId id="307" r:id="rId10"/>
    <p:sldId id="268" r:id="rId11"/>
    <p:sldId id="269" r:id="rId12"/>
    <p:sldId id="308" r:id="rId13"/>
  </p:sldIdLst>
  <p:sldSz cx="9144000" cy="5143500" type="screen16x9"/>
  <p:notesSz cx="6858000" cy="9144000"/>
  <p:embeddedFontLst>
    <p:embeddedFont>
      <p:font typeface="Montserrat ExtraBold" panose="020B0604020202020204" charset="0"/>
      <p:bold r:id="rId15"/>
      <p:boldItalic r:id="rId16"/>
    </p:embeddedFont>
    <p:embeddedFont>
      <p:font typeface="Montserrat" panose="020B0604020202020204" charset="0"/>
      <p:regular r:id="rId17"/>
      <p:bold r:id="rId18"/>
      <p:italic r:id="rId19"/>
      <p:boldItalic r:id="rId20"/>
    </p:embeddedFont>
    <p:embeddedFont>
      <p:font typeface="Montserrat ExtraLight"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CEB1E6-F058-435F-88FF-AF3DBFD946FE}">
  <a:tblStyle styleId="{85CEB1E6-F058-435F-88FF-AF3DBFD946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68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32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254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288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146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8" r:id="rId7"/>
    <p:sldLayoutId id="2147483660" r:id="rId8"/>
    <p:sldLayoutId id="2147483662" r:id="rId9"/>
    <p:sldLayoutId id="2147483663" r:id="rId10"/>
    <p:sldLayoutId id="2147483664" r:id="rId11"/>
    <p:sldLayoutId id="214748366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smtClean="0"/>
              <a:t>Remote Desktop </a:t>
            </a:r>
            <a:endParaRPr sz="3200"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Computer Networks</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smtClean="0">
                <a:latin typeface="Montserrat ExtraLight"/>
                <a:ea typeface="Montserrat ExtraLight"/>
                <a:cs typeface="Montserrat ExtraLight"/>
                <a:sym typeface="Montserrat ExtraLight"/>
              </a:rPr>
              <a:t>Application</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2" name="Google Shape;282;p50"/>
          <p:cNvSpPr txBox="1">
            <a:spLocks noGrp="1"/>
          </p:cNvSpPr>
          <p:nvPr>
            <p:ph type="body" idx="1"/>
          </p:nvPr>
        </p:nvSpPr>
        <p:spPr>
          <a:xfrm>
            <a:off x="488443" y="409119"/>
            <a:ext cx="6405275" cy="2760900"/>
          </a:xfrm>
          <a:prstGeom prst="rect">
            <a:avLst/>
          </a:prstGeom>
        </p:spPr>
        <p:txBody>
          <a:bodyPr spcFirstLastPara="1" wrap="square" lIns="91425" tIns="91425" rIns="91425" bIns="91425" anchor="t" anchorCtr="0">
            <a:noAutofit/>
          </a:bodyPr>
          <a:lstStyle/>
          <a:p>
            <a:pPr marL="0" lvl="0" indent="0">
              <a:spcAft>
                <a:spcPts val="1600"/>
              </a:spcAft>
              <a:buNone/>
            </a:pPr>
            <a:r>
              <a:rPr lang="en-US" b="1" dirty="0" smtClean="0">
                <a:solidFill>
                  <a:schemeClr val="accent1"/>
                </a:solidFill>
              </a:rPr>
              <a:t>3. Post </a:t>
            </a:r>
            <a:r>
              <a:rPr lang="en-US" b="1" dirty="0">
                <a:solidFill>
                  <a:schemeClr val="accent1"/>
                </a:solidFill>
              </a:rPr>
              <a:t>File:</a:t>
            </a:r>
            <a:r>
              <a:rPr lang="en-US" dirty="0">
                <a:solidFill>
                  <a:schemeClr val="accent1"/>
                </a:solidFill>
              </a:rPr>
              <a:t> Enable users to securely upload files from the local system to the remote system.</a:t>
            </a:r>
            <a:endParaRPr b="1" dirty="0">
              <a:solidFill>
                <a:schemeClr val="accent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43" y="1043615"/>
            <a:ext cx="5883782" cy="284258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4" name="Text Placeholder 3"/>
          <p:cNvSpPr>
            <a:spLocks noGrp="1"/>
          </p:cNvSpPr>
          <p:nvPr>
            <p:ph type="body" idx="1"/>
          </p:nvPr>
        </p:nvSpPr>
        <p:spPr>
          <a:xfrm>
            <a:off x="395574" y="337681"/>
            <a:ext cx="5905213" cy="2760900"/>
          </a:xfrm>
        </p:spPr>
        <p:txBody>
          <a:bodyPr/>
          <a:lstStyle/>
          <a:p>
            <a:pPr marL="139700" indent="0">
              <a:buNone/>
            </a:pPr>
            <a:r>
              <a:rPr lang="en-US" b="1" dirty="0" smtClean="0">
                <a:solidFill>
                  <a:schemeClr val="accent1"/>
                </a:solidFill>
              </a:rPr>
              <a:t>4. Get </a:t>
            </a:r>
            <a:r>
              <a:rPr lang="en-US" b="1" dirty="0">
                <a:solidFill>
                  <a:schemeClr val="accent1"/>
                </a:solidFill>
              </a:rPr>
              <a:t>File:</a:t>
            </a:r>
            <a:r>
              <a:rPr lang="en-US" dirty="0">
                <a:solidFill>
                  <a:schemeClr val="accent1"/>
                </a:solidFill>
              </a:rPr>
              <a:t> Facilitate users in securely downloading files from the remote system to the local system.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62" y="969081"/>
            <a:ext cx="5627821" cy="280815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smtClean="0"/>
              <a:t>Thank You !</a:t>
            </a:r>
            <a:endParaRPr sz="3200" dirty="0"/>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03160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5" name="Google Shape;185;p40"/>
          <p:cNvSpPr txBox="1">
            <a:spLocks noGrp="1"/>
          </p:cNvSpPr>
          <p:nvPr>
            <p:ph type="title" idx="7"/>
          </p:nvPr>
        </p:nvSpPr>
        <p:spPr>
          <a:xfrm>
            <a:off x="1116767" y="1988590"/>
            <a:ext cx="2812295" cy="72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dirty="0" smtClean="0"/>
              <a:t>Muhammad Balach</a:t>
            </a:r>
            <a:endParaRPr sz="2000" dirty="0"/>
          </a:p>
        </p:txBody>
      </p:sp>
      <p:sp>
        <p:nvSpPr>
          <p:cNvPr id="186" name="Google Shape;186;p40"/>
          <p:cNvSpPr txBox="1">
            <a:spLocks noGrp="1"/>
          </p:cNvSpPr>
          <p:nvPr>
            <p:ph type="title" idx="8"/>
          </p:nvPr>
        </p:nvSpPr>
        <p:spPr>
          <a:xfrm>
            <a:off x="5038025" y="198859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Asfand Yar</a:t>
            </a:r>
            <a:endParaRPr sz="2000" dirty="0"/>
          </a:p>
        </p:txBody>
      </p:sp>
      <p:sp>
        <p:nvSpPr>
          <p:cNvPr id="13" name="TextBox 12"/>
          <p:cNvSpPr txBox="1"/>
          <p:nvPr/>
        </p:nvSpPr>
        <p:spPr>
          <a:xfrm>
            <a:off x="1116767" y="2712490"/>
            <a:ext cx="2850356" cy="954107"/>
          </a:xfrm>
          <a:prstGeom prst="rect">
            <a:avLst/>
          </a:prstGeom>
          <a:noFill/>
        </p:spPr>
        <p:txBody>
          <a:bodyPr wrap="square" rtlCol="0">
            <a:spAutoFit/>
          </a:bodyPr>
          <a:lstStyle/>
          <a:p>
            <a:pPr lvl="0" eaLnBrk="0" fontAlgn="base" hangingPunct="0">
              <a:spcBef>
                <a:spcPct val="0"/>
              </a:spcBef>
              <a:spcAft>
                <a:spcPct val="0"/>
              </a:spcAft>
              <a:buClrTx/>
              <a:buFontTx/>
              <a:buChar char="•"/>
            </a:pPr>
            <a:r>
              <a:rPr lang="en-US" altLang="en-US" dirty="0" smtClean="0">
                <a:solidFill>
                  <a:srgbClr val="FFC000"/>
                </a:solidFill>
                <a:latin typeface="Arial" panose="020B0604020202020204" pitchFamily="34" charset="0"/>
              </a:rPr>
              <a:t> </a:t>
            </a:r>
            <a:r>
              <a:rPr lang="en-US" altLang="en-US" dirty="0">
                <a:solidFill>
                  <a:srgbClr val="FFC000"/>
                </a:solidFill>
                <a:latin typeface="Arial" panose="020B0604020202020204" pitchFamily="34" charset="0"/>
              </a:rPr>
              <a:t>Code </a:t>
            </a:r>
            <a:r>
              <a:rPr lang="en-US" altLang="en-US" dirty="0" smtClean="0">
                <a:solidFill>
                  <a:srgbClr val="FFC000"/>
                </a:solidFill>
                <a:latin typeface="Arial" panose="020B0604020202020204" pitchFamily="34" charset="0"/>
              </a:rPr>
              <a:t>Functions, jar and exe file</a:t>
            </a:r>
            <a:endParaRPr lang="en-US" altLang="en-US" dirty="0">
              <a:solidFill>
                <a:srgbClr val="FFC000"/>
              </a:solidFill>
              <a:latin typeface="Arial" panose="020B0604020202020204" pitchFamily="34" charset="0"/>
            </a:endParaRPr>
          </a:p>
          <a:p>
            <a:pPr lvl="0" eaLnBrk="0" fontAlgn="base" hangingPunct="0">
              <a:spcBef>
                <a:spcPct val="0"/>
              </a:spcBef>
              <a:spcAft>
                <a:spcPct val="0"/>
              </a:spcAft>
              <a:buClrTx/>
              <a:buFontTx/>
              <a:buChar char="•"/>
            </a:pPr>
            <a:r>
              <a:rPr lang="en-US" altLang="en-US" dirty="0" smtClean="0">
                <a:solidFill>
                  <a:srgbClr val="FFC000"/>
                </a:solidFill>
                <a:latin typeface="Arial" panose="020B0604020202020204" pitchFamily="34" charset="0"/>
              </a:rPr>
              <a:t> GUI Designer</a:t>
            </a:r>
            <a:endParaRPr lang="en-US" altLang="en-US" dirty="0">
              <a:solidFill>
                <a:srgbClr val="FFC000"/>
              </a:solidFill>
              <a:latin typeface="Arial" panose="020B0604020202020204" pitchFamily="34" charset="0"/>
            </a:endParaRPr>
          </a:p>
          <a:p>
            <a:pPr lvl="0" eaLnBrk="0" fontAlgn="base" hangingPunct="0">
              <a:spcBef>
                <a:spcPct val="0"/>
              </a:spcBef>
              <a:spcAft>
                <a:spcPct val="0"/>
              </a:spcAft>
              <a:buClrTx/>
              <a:buFontTx/>
              <a:buChar char="•"/>
            </a:pPr>
            <a:r>
              <a:rPr lang="en-US" altLang="en-US" dirty="0" smtClean="0">
                <a:solidFill>
                  <a:srgbClr val="FFC000"/>
                </a:solidFill>
                <a:latin typeface="Arial" panose="020B0604020202020204" pitchFamily="34" charset="0"/>
              </a:rPr>
              <a:t> Create Presentation</a:t>
            </a:r>
            <a:endParaRPr lang="en-US" altLang="en-US" dirty="0">
              <a:solidFill>
                <a:srgbClr val="FF0000"/>
              </a:solidFill>
              <a:latin typeface="Arial" panose="020B0604020202020204" pitchFamily="34" charset="0"/>
            </a:endParaRPr>
          </a:p>
          <a:p>
            <a:endParaRPr lang="en-US" dirty="0"/>
          </a:p>
        </p:txBody>
      </p:sp>
      <p:sp>
        <p:nvSpPr>
          <p:cNvPr id="14" name="TextBox 13"/>
          <p:cNvSpPr txBox="1"/>
          <p:nvPr/>
        </p:nvSpPr>
        <p:spPr>
          <a:xfrm>
            <a:off x="5149319" y="2489664"/>
            <a:ext cx="3064669" cy="954107"/>
          </a:xfrm>
          <a:prstGeom prst="rect">
            <a:avLst/>
          </a:prstGeom>
          <a:noFill/>
        </p:spPr>
        <p:txBody>
          <a:bodyPr wrap="square" rtlCol="0">
            <a:spAutoFit/>
          </a:bodyPr>
          <a:lstStyle/>
          <a:p>
            <a:pPr lvl="0" eaLnBrk="0" fontAlgn="base" hangingPunct="0">
              <a:spcBef>
                <a:spcPct val="0"/>
              </a:spcBef>
              <a:spcAft>
                <a:spcPct val="0"/>
              </a:spcAft>
              <a:buClrTx/>
            </a:pPr>
            <a:endParaRPr lang="en-US" altLang="en-US" dirty="0" smtClean="0">
              <a:solidFill>
                <a:srgbClr val="FFC000"/>
              </a:solidFill>
              <a:latin typeface="Arial" panose="020B0604020202020204" pitchFamily="34" charset="0"/>
            </a:endParaRPr>
          </a:p>
          <a:p>
            <a:pPr lvl="0" eaLnBrk="0" fontAlgn="base" hangingPunct="0">
              <a:spcBef>
                <a:spcPct val="0"/>
              </a:spcBef>
              <a:spcAft>
                <a:spcPct val="0"/>
              </a:spcAft>
              <a:buClrTx/>
              <a:buFontTx/>
              <a:buChar char="•"/>
            </a:pPr>
            <a:r>
              <a:rPr lang="en-US" altLang="en-US" dirty="0">
                <a:solidFill>
                  <a:srgbClr val="FFC000"/>
                </a:solidFill>
                <a:latin typeface="Arial" panose="020B0604020202020204" pitchFamily="34" charset="0"/>
              </a:rPr>
              <a:t> </a:t>
            </a:r>
            <a:r>
              <a:rPr lang="en-US" altLang="en-US" dirty="0" smtClean="0">
                <a:solidFill>
                  <a:srgbClr val="FFC000"/>
                </a:solidFill>
                <a:latin typeface="Arial" panose="020B0604020202020204" pitchFamily="34" charset="0"/>
              </a:rPr>
              <a:t>Code Developer</a:t>
            </a:r>
            <a:endParaRPr lang="en-US" altLang="en-US" dirty="0">
              <a:solidFill>
                <a:srgbClr val="FFC000"/>
              </a:solidFill>
              <a:latin typeface="Arial" panose="020B0604020202020204" pitchFamily="34" charset="0"/>
            </a:endParaRPr>
          </a:p>
          <a:p>
            <a:pPr lvl="0" eaLnBrk="0" fontAlgn="base" hangingPunct="0">
              <a:spcBef>
                <a:spcPct val="0"/>
              </a:spcBef>
              <a:spcAft>
                <a:spcPct val="0"/>
              </a:spcAft>
              <a:buClrTx/>
              <a:buFontTx/>
              <a:buChar char="•"/>
            </a:pPr>
            <a:r>
              <a:rPr lang="en-US" altLang="en-US" dirty="0" smtClean="0">
                <a:solidFill>
                  <a:srgbClr val="FFC000"/>
                </a:solidFill>
                <a:latin typeface="Arial" panose="020B0604020202020204" pitchFamily="34" charset="0"/>
              </a:rPr>
              <a:t> Project Report</a:t>
            </a:r>
            <a:endParaRPr lang="en-US" altLang="en-US" dirty="0">
              <a:solidFill>
                <a:srgbClr val="FFC000"/>
              </a:solidFill>
              <a:latin typeface="Arial" panose="020B0604020202020204" pitchFamily="34" charset="0"/>
            </a:endParaRPr>
          </a:p>
          <a:p>
            <a:pPr lvl="0" eaLnBrk="0" fontAlgn="base" hangingPunct="0">
              <a:spcBef>
                <a:spcPct val="0"/>
              </a:spcBef>
              <a:spcAft>
                <a:spcPct val="0"/>
              </a:spcAft>
              <a:buClrTx/>
              <a:buFontTx/>
              <a:buChar char="•"/>
            </a:pPr>
            <a:r>
              <a:rPr lang="en-US" altLang="en-US" dirty="0" smtClean="0">
                <a:solidFill>
                  <a:srgbClr val="FFC000"/>
                </a:solidFill>
                <a:latin typeface="Arial" panose="020B0604020202020204" pitchFamily="34" charset="0"/>
              </a:rPr>
              <a:t> User Manual</a:t>
            </a:r>
            <a:endParaRPr lang="en-US" altLang="en-US" dirty="0">
              <a:solidFill>
                <a:srgbClr val="FFC000"/>
              </a:solidFill>
              <a:latin typeface="Arial" panose="020B0604020202020204" pitchFamily="34" charset="0"/>
            </a:endParaRPr>
          </a:p>
        </p:txBody>
      </p:sp>
      <p:sp>
        <p:nvSpPr>
          <p:cNvPr id="15"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rgbClr val="FFC000"/>
              </a:solidFill>
              <a:effectLst/>
              <a:latin typeface="Arial" panose="020B0604020202020204" pitchFamily="34" charset="0"/>
            </a:endParaRPr>
          </a:p>
        </p:txBody>
      </p:sp>
      <p:sp>
        <p:nvSpPr>
          <p:cNvPr id="16" name="TextBox 15"/>
          <p:cNvSpPr txBox="1"/>
          <p:nvPr/>
        </p:nvSpPr>
        <p:spPr>
          <a:xfrm>
            <a:off x="2820547" y="1164975"/>
            <a:ext cx="3529580" cy="461665"/>
          </a:xfrm>
          <a:prstGeom prst="rect">
            <a:avLst/>
          </a:prstGeom>
          <a:noFill/>
        </p:spPr>
        <p:txBody>
          <a:bodyPr wrap="square" rtlCol="0">
            <a:spAutoFit/>
          </a:bodyPr>
          <a:lstStyle/>
          <a:p>
            <a:pPr algn="ctr"/>
            <a:r>
              <a:rPr lang="en-US" sz="2400" b="1" dirty="0" smtClean="0">
                <a:solidFill>
                  <a:srgbClr val="FFC000"/>
                </a:solidFill>
              </a:rPr>
              <a:t>Team Contribution</a:t>
            </a:r>
            <a:endParaRPr lang="en-US" b="1" dirty="0">
              <a:solidFill>
                <a:srgbClr val="FFC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Project Objective</a:t>
            </a:r>
            <a:endParaRPr dirty="0"/>
          </a:p>
        </p:txBody>
      </p:sp>
      <p:sp>
        <p:nvSpPr>
          <p:cNvPr id="200" name="Google Shape;200;p42"/>
          <p:cNvSpPr txBox="1">
            <a:spLocks noGrp="1"/>
          </p:cNvSpPr>
          <p:nvPr>
            <p:ph type="body" idx="1"/>
          </p:nvPr>
        </p:nvSpPr>
        <p:spPr>
          <a:xfrm>
            <a:off x="938500" y="1066344"/>
            <a:ext cx="6325900" cy="2760900"/>
          </a:xfrm>
          <a:prstGeom prst="rect">
            <a:avLst/>
          </a:prstGeom>
        </p:spPr>
        <p:txBody>
          <a:bodyPr spcFirstLastPara="1" wrap="square" lIns="91425" tIns="91425" rIns="91425" bIns="91425" anchor="t" anchorCtr="0">
            <a:noAutofit/>
          </a:bodyPr>
          <a:lstStyle/>
          <a:p>
            <a:pPr marL="0" lvl="0" indent="0" algn="just">
              <a:buNone/>
            </a:pPr>
            <a:r>
              <a:rPr lang="en-US" dirty="0" smtClean="0">
                <a:solidFill>
                  <a:schemeClr val="accent1"/>
                </a:solidFill>
              </a:rPr>
              <a:t>The </a:t>
            </a:r>
            <a:r>
              <a:rPr lang="en-US" dirty="0">
                <a:solidFill>
                  <a:schemeClr val="accent1"/>
                </a:solidFill>
              </a:rPr>
              <a:t>objective of our project is to develop a robust and </a:t>
            </a:r>
            <a:r>
              <a:rPr lang="en-US" dirty="0" smtClean="0">
                <a:solidFill>
                  <a:schemeClr val="accent1"/>
                </a:solidFill>
              </a:rPr>
              <a:t>user-friendly </a:t>
            </a:r>
            <a:r>
              <a:rPr lang="en-US" dirty="0">
                <a:solidFill>
                  <a:schemeClr val="accent1"/>
                </a:solidFill>
              </a:rPr>
              <a:t>Remote Desktop Application that allows users to efficiently and securely control and monitor remote systems from anywhere. This application aims to provide seamless integration of remote desktop control, file transfer, screen </a:t>
            </a:r>
            <a:r>
              <a:rPr lang="en-US" dirty="0" smtClean="0">
                <a:solidFill>
                  <a:schemeClr val="accent1"/>
                </a:solidFill>
              </a:rPr>
              <a:t>sharing</a:t>
            </a:r>
            <a:r>
              <a:rPr lang="en-US" dirty="0">
                <a:solidFill>
                  <a:schemeClr val="accent1"/>
                </a:solidFill>
              </a:rPr>
              <a:t>.</a:t>
            </a:r>
            <a:endParaRPr dirty="0">
              <a:solidFill>
                <a:schemeClr val="accent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852775" y="445025"/>
            <a:ext cx="4629300" cy="9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Project GUI</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56" y="1386425"/>
            <a:ext cx="5962406" cy="315537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Libraries Definition</a:t>
            </a:r>
            <a:endParaRPr lang="en-US" dirty="0"/>
          </a:p>
        </p:txBody>
      </p:sp>
      <p:sp>
        <p:nvSpPr>
          <p:cNvPr id="5" name="Rectangle 1"/>
          <p:cNvSpPr>
            <a:spLocks noGrp="1" noChangeArrowheads="1"/>
          </p:cNvSpPr>
          <p:nvPr>
            <p:ph type="body" idx="1"/>
          </p:nvPr>
        </p:nvSpPr>
        <p:spPr bwMode="auto">
          <a:xfrm>
            <a:off x="938500" y="915728"/>
            <a:ext cx="643766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512763" eaLnBrk="0" fontAlgn="base" hangingPunct="0">
              <a:lnSpc>
                <a:spcPct val="150000"/>
              </a:lnSpc>
              <a:spcBef>
                <a:spcPct val="0"/>
              </a:spcBef>
              <a:spcAft>
                <a:spcPct val="0"/>
              </a:spcAft>
              <a:buClrTx/>
              <a:buSzTx/>
              <a:buFontTx/>
              <a:buChar char="•"/>
            </a:pPr>
            <a:r>
              <a:rPr lang="en-US" altLang="en-US" sz="1200" dirty="0" smtClean="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Client.Start</a:t>
            </a:r>
            <a:r>
              <a:rPr lang="en-US" altLang="en-US" sz="1200" b="1"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Part </a:t>
            </a:r>
            <a:r>
              <a:rPr lang="en-US" altLang="en-US" sz="1200" dirty="0">
                <a:solidFill>
                  <a:schemeClr val="accent1"/>
                </a:solidFill>
                <a:latin typeface="Arial" panose="020B0604020202020204" pitchFamily="34" charset="0"/>
              </a:rPr>
              <a:t>of the custom client package for initiating the remote desktop application</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FontTx/>
              <a:buChar char="•"/>
            </a:pPr>
            <a:r>
              <a:rPr lang="en-US" altLang="en-US" sz="1200" dirty="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Server.SetPassword</a:t>
            </a:r>
            <a:r>
              <a:rPr lang="en-US" altLang="en-US" sz="1200" b="1" dirty="0" smtClean="0">
                <a:solidFill>
                  <a:schemeClr val="accent1"/>
                </a:solidFill>
                <a:latin typeface="Arial" panose="020B0604020202020204" pitchFamily="34" charset="0"/>
              </a:rPr>
              <a:t>:</a:t>
            </a:r>
          </a:p>
          <a:p>
            <a:pPr marL="0" lvl="0" indent="0" defTabSz="512763" eaLnBrk="0" fontAlgn="base" hangingPunct="0">
              <a:spcBef>
                <a:spcPct val="0"/>
              </a:spcBef>
              <a:spcAft>
                <a:spcPct val="0"/>
              </a:spcAft>
              <a:buClrTx/>
              <a:buSzTx/>
              <a:buNone/>
            </a:pPr>
            <a:r>
              <a:rPr lang="en-US" altLang="en-US" sz="1200" dirty="0">
                <a:solidFill>
                  <a:schemeClr val="accent1"/>
                </a:solidFill>
                <a:latin typeface="Arial" panose="020B0604020202020204" pitchFamily="34" charset="0"/>
              </a:rPr>
              <a:t>	</a:t>
            </a:r>
            <a:r>
              <a:rPr lang="en-US" altLang="en-US" sz="1200" dirty="0" smtClean="0">
                <a:solidFill>
                  <a:schemeClr val="accent1"/>
                </a:solidFill>
                <a:latin typeface="Arial" panose="020B0604020202020204" pitchFamily="34" charset="0"/>
              </a:rPr>
              <a:t>Part </a:t>
            </a:r>
            <a:r>
              <a:rPr lang="en-US" altLang="en-US" sz="1200" dirty="0">
                <a:solidFill>
                  <a:schemeClr val="accent1"/>
                </a:solidFill>
                <a:latin typeface="Arial" panose="020B0604020202020204" pitchFamily="34" charset="0"/>
              </a:rPr>
              <a:t>of the custom server package for handling password settings in the remote desktop application</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FontTx/>
              <a:buChar char="•"/>
            </a:pPr>
            <a:r>
              <a:rPr lang="en-US" altLang="en-US" sz="1200" dirty="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javax.swing</a:t>
            </a:r>
            <a:r>
              <a:rPr lang="en-US" altLang="en-US" sz="1200" b="1"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A </a:t>
            </a:r>
            <a:r>
              <a:rPr lang="en-US" altLang="en-US" sz="1200" dirty="0">
                <a:solidFill>
                  <a:schemeClr val="accent1"/>
                </a:solidFill>
                <a:latin typeface="Arial" panose="020B0604020202020204" pitchFamily="34" charset="0"/>
              </a:rPr>
              <a:t>Java library for building graphical user interfaces (GUIs). It provides components such as buttons, text fields, and panels</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FontTx/>
              <a:buChar char="•"/>
            </a:pPr>
            <a:r>
              <a:rPr lang="en-US" altLang="en-US" sz="1200" b="1" dirty="0" smtClean="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java.awt</a:t>
            </a:r>
            <a:r>
              <a:rPr lang="en-US" altLang="en-US" sz="1200" b="1" dirty="0" smtClean="0">
                <a:solidFill>
                  <a:schemeClr val="accent1"/>
                </a:solidFill>
                <a:latin typeface="Arial" panose="020B0604020202020204" pitchFamily="34" charset="0"/>
              </a:rPr>
              <a:t>:</a:t>
            </a: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A </a:t>
            </a:r>
            <a:r>
              <a:rPr lang="en-US" altLang="en-US" sz="1200" dirty="0">
                <a:solidFill>
                  <a:schemeClr val="accent1"/>
                </a:solidFill>
                <a:latin typeface="Arial" panose="020B0604020202020204" pitchFamily="34" charset="0"/>
              </a:rPr>
              <a:t>Java library for creating and managing graphical user interface (GUI) elements and handling graphics and images</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FontTx/>
              <a:buChar char="•"/>
            </a:pPr>
            <a:r>
              <a:rPr lang="en-US" altLang="en-US" sz="1200" dirty="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java.awt.event.ActionEvent</a:t>
            </a:r>
            <a:r>
              <a:rPr lang="en-US" altLang="en-US" sz="1200" b="1" dirty="0">
                <a:solidFill>
                  <a:schemeClr val="accent1"/>
                </a:solidFill>
                <a:latin typeface="Arial" panose="020B0604020202020204" pitchFamily="34" charset="0"/>
              </a:rPr>
              <a:t>:</a:t>
            </a: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Represents </a:t>
            </a:r>
            <a:r>
              <a:rPr lang="en-US" altLang="en-US" sz="1200" dirty="0">
                <a:solidFill>
                  <a:schemeClr val="accent1"/>
                </a:solidFill>
                <a:latin typeface="Arial" panose="020B0604020202020204" pitchFamily="34" charset="0"/>
              </a:rPr>
              <a:t>action events like button clicks in a GUI</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FontTx/>
              <a:buChar char="•"/>
            </a:pPr>
            <a:r>
              <a:rPr lang="en-US" altLang="en-US" sz="1200" b="1" dirty="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java.awt.event.ActionListener</a:t>
            </a:r>
            <a:r>
              <a:rPr lang="en-US" altLang="en-US" sz="1200" b="1"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An </a:t>
            </a:r>
            <a:r>
              <a:rPr lang="en-US" altLang="en-US" sz="1200" dirty="0">
                <a:solidFill>
                  <a:schemeClr val="accent1"/>
                </a:solidFill>
                <a:latin typeface="Arial" panose="020B0604020202020204" pitchFamily="34" charset="0"/>
              </a:rPr>
              <a:t>interface for receiving action events. Classes that handle action events implement this interface</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5" name="Rectangle 1"/>
          <p:cNvSpPr>
            <a:spLocks noGrp="1" noChangeArrowheads="1"/>
          </p:cNvSpPr>
          <p:nvPr>
            <p:ph type="body" idx="1"/>
          </p:nvPr>
        </p:nvSpPr>
        <p:spPr bwMode="auto">
          <a:xfrm>
            <a:off x="974219" y="595333"/>
            <a:ext cx="643766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512763" eaLnBrk="0" fontAlgn="base" hangingPunct="0">
              <a:lnSpc>
                <a:spcPct val="150000"/>
              </a:lnSpc>
              <a:spcBef>
                <a:spcPct val="0"/>
              </a:spcBef>
              <a:spcAft>
                <a:spcPct val="0"/>
              </a:spcAft>
              <a:buClrTx/>
              <a:buSzTx/>
              <a:buFontTx/>
              <a:buChar char="•"/>
            </a:pPr>
            <a:r>
              <a:rPr lang="en-US" altLang="en-US" sz="1200" dirty="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java.awt.event.MouseAdapter</a:t>
            </a:r>
            <a:r>
              <a:rPr lang="en-US" altLang="en-US" sz="1200" b="1"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An </a:t>
            </a:r>
            <a:r>
              <a:rPr lang="en-US" altLang="en-US" sz="1200" dirty="0">
                <a:solidFill>
                  <a:schemeClr val="accent1"/>
                </a:solidFill>
                <a:latin typeface="Arial" panose="020B0604020202020204" pitchFamily="34" charset="0"/>
              </a:rPr>
              <a:t>abstract adapter class for receiving mouse events (mouse clicks, mouse presses, etc</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FontTx/>
              <a:buChar char="•"/>
            </a:pPr>
            <a:r>
              <a:rPr lang="en-US" altLang="en-US" sz="1200" dirty="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java.awt.event.MouseEvent</a:t>
            </a:r>
            <a:r>
              <a:rPr lang="en-US" altLang="en-US" sz="1200" b="1"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None/>
            </a:pPr>
            <a:r>
              <a:rPr lang="en-US" altLang="en-US" sz="1200" dirty="0" smtClean="0">
                <a:solidFill>
                  <a:schemeClr val="accent1"/>
                </a:solidFill>
                <a:latin typeface="Arial" panose="020B0604020202020204" pitchFamily="34" charset="0"/>
              </a:rPr>
              <a:t>	Represents </a:t>
            </a:r>
            <a:r>
              <a:rPr lang="en-US" altLang="en-US" sz="1200" dirty="0">
                <a:solidFill>
                  <a:schemeClr val="accent1"/>
                </a:solidFill>
                <a:latin typeface="Arial" panose="020B0604020202020204" pitchFamily="34" charset="0"/>
              </a:rPr>
              <a:t>events that occur due to mouse actions like clicking, pressing, or releasing</a:t>
            </a:r>
            <a:r>
              <a:rPr lang="en-US" altLang="en-US" sz="1200"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FontTx/>
              <a:buChar char="•"/>
            </a:pPr>
            <a:r>
              <a:rPr lang="en-US" altLang="en-US" sz="1200" dirty="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java.awt.image.BufferedImage</a:t>
            </a:r>
            <a:r>
              <a:rPr lang="en-US" altLang="en-US" sz="1200" b="1"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A </a:t>
            </a:r>
            <a:r>
              <a:rPr lang="en-US" altLang="en-US" sz="1200" dirty="0">
                <a:solidFill>
                  <a:schemeClr val="accent1"/>
                </a:solidFill>
                <a:latin typeface="Arial" panose="020B0604020202020204" pitchFamily="34" charset="0"/>
              </a:rPr>
              <a:t>class that handles images with an accessible buffer of image data</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FontTx/>
              <a:buChar char="•"/>
            </a:pPr>
            <a:r>
              <a:rPr lang="en-US" altLang="en-US" sz="1200" dirty="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java.beans.PropertyVetoException</a:t>
            </a:r>
            <a:r>
              <a:rPr lang="en-US" altLang="en-US" sz="1200" b="1"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An </a:t>
            </a:r>
            <a:r>
              <a:rPr lang="en-US" altLang="en-US" sz="1200" dirty="0">
                <a:solidFill>
                  <a:schemeClr val="accent1"/>
                </a:solidFill>
                <a:latin typeface="Arial" panose="020B0604020202020204" pitchFamily="34" charset="0"/>
              </a:rPr>
              <a:t>exception thrown to indicate that a proposed change to a property is unacceptable</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FontTx/>
              <a:buChar char="•"/>
            </a:pPr>
            <a:r>
              <a:rPr lang="en-US" altLang="en-US" sz="1200" dirty="0">
                <a:solidFill>
                  <a:schemeClr val="accent1"/>
                </a:solidFill>
                <a:latin typeface="Arial" panose="020B0604020202020204" pitchFamily="34" charset="0"/>
              </a:rPr>
              <a:t> </a:t>
            </a:r>
            <a:r>
              <a:rPr lang="en-US" altLang="en-US" sz="1200" b="1" dirty="0" smtClean="0">
                <a:solidFill>
                  <a:schemeClr val="accent1"/>
                </a:solidFill>
                <a:latin typeface="Arial" panose="020B0604020202020204" pitchFamily="34" charset="0"/>
              </a:rPr>
              <a:t>java.io.*:</a:t>
            </a:r>
            <a:endParaRPr lang="en-US" altLang="en-US" sz="1200" b="1" dirty="0">
              <a:solidFill>
                <a:schemeClr val="accent1"/>
              </a:solidFill>
              <a:latin typeface="Arial" panose="020B0604020202020204" pitchFamily="34" charset="0"/>
            </a:endParaRP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Provides </a:t>
            </a:r>
            <a:r>
              <a:rPr lang="en-US" altLang="en-US" sz="1200" dirty="0">
                <a:solidFill>
                  <a:schemeClr val="accent1"/>
                </a:solidFill>
                <a:latin typeface="Arial" panose="020B0604020202020204" pitchFamily="34" charset="0"/>
              </a:rPr>
              <a:t>for system input and output through data streams, serialization, and the file system</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FontTx/>
              <a:buChar char="•"/>
            </a:pPr>
            <a:r>
              <a:rPr lang="en-US" altLang="en-US" sz="1200" dirty="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java.net.ServerSocket</a:t>
            </a:r>
            <a:r>
              <a:rPr lang="en-US" altLang="en-US" sz="1200" b="1"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A </a:t>
            </a:r>
            <a:r>
              <a:rPr lang="en-US" altLang="en-US" sz="1200" dirty="0">
                <a:solidFill>
                  <a:schemeClr val="accent1"/>
                </a:solidFill>
                <a:latin typeface="Arial" panose="020B0604020202020204" pitchFamily="34" charset="0"/>
              </a:rPr>
              <a:t>class for implementing server sockets. Server sockets wait for requests to come in over the network</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p:txBody>
      </p:sp>
    </p:spTree>
    <p:extLst>
      <p:ext uri="{BB962C8B-B14F-4D97-AF65-F5344CB8AC3E}">
        <p14:creationId xmlns:p14="http://schemas.microsoft.com/office/powerpoint/2010/main" val="3441415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5" name="Rectangle 1"/>
          <p:cNvSpPr>
            <a:spLocks noGrp="1" noChangeArrowheads="1"/>
          </p:cNvSpPr>
          <p:nvPr>
            <p:ph type="body" idx="1"/>
          </p:nvPr>
        </p:nvSpPr>
        <p:spPr bwMode="auto">
          <a:xfrm>
            <a:off x="931356" y="493267"/>
            <a:ext cx="643766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512763" eaLnBrk="0" fontAlgn="base" hangingPunct="0">
              <a:lnSpc>
                <a:spcPct val="150000"/>
              </a:lnSpc>
              <a:spcBef>
                <a:spcPct val="0"/>
              </a:spcBef>
              <a:spcAft>
                <a:spcPct val="0"/>
              </a:spcAft>
              <a:buClrTx/>
              <a:buSzTx/>
              <a:buFontTx/>
              <a:buChar char="•"/>
            </a:pPr>
            <a:r>
              <a:rPr lang="en-US" altLang="en-US" sz="1200" dirty="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java.net.Socket</a:t>
            </a:r>
            <a:r>
              <a:rPr lang="en-US" altLang="en-US" sz="1200" b="1"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spcBef>
                <a:spcPct val="0"/>
              </a:spcBef>
              <a:spcAft>
                <a:spcPct val="0"/>
              </a:spcAft>
              <a:buClrTx/>
              <a:buSzTx/>
              <a:buNone/>
            </a:pPr>
            <a:r>
              <a:rPr lang="en-US" altLang="en-US" sz="1200" dirty="0">
                <a:solidFill>
                  <a:schemeClr val="accent1"/>
                </a:solidFill>
                <a:latin typeface="Arial" panose="020B0604020202020204" pitchFamily="34" charset="0"/>
              </a:rPr>
              <a:t>	A class that implements client sockets. A socket is an endpoint for communication between two machines</a:t>
            </a:r>
            <a:r>
              <a:rPr lang="en-US" altLang="en-US" sz="1200" dirty="0" smtClean="0">
                <a:solidFill>
                  <a:schemeClr val="accent1"/>
                </a:solidFill>
                <a:latin typeface="Arial" panose="020B0604020202020204" pitchFamily="34" charset="0"/>
              </a:rPr>
              <a:t>.</a:t>
            </a:r>
          </a:p>
          <a:p>
            <a:pPr marL="0" lvl="0" indent="0" defTabSz="512763" eaLnBrk="0" fontAlgn="base" hangingPunct="0">
              <a:lnSpc>
                <a:spcPct val="150000"/>
              </a:lnSpc>
              <a:spcBef>
                <a:spcPct val="0"/>
              </a:spcBef>
              <a:spcAft>
                <a:spcPct val="0"/>
              </a:spcAft>
              <a:buClrTx/>
              <a:buSzTx/>
              <a:buFontTx/>
              <a:buChar char="•"/>
            </a:pPr>
            <a:r>
              <a:rPr lang="en-US" altLang="en-US" sz="1200" dirty="0" smtClean="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java.util.Scanner</a:t>
            </a:r>
            <a:r>
              <a:rPr lang="en-US" altLang="en-US" sz="1200" b="1"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A </a:t>
            </a:r>
            <a:r>
              <a:rPr lang="en-US" altLang="en-US" sz="1200" dirty="0">
                <a:solidFill>
                  <a:schemeClr val="accent1"/>
                </a:solidFill>
                <a:latin typeface="Arial" panose="020B0604020202020204" pitchFamily="34" charset="0"/>
              </a:rPr>
              <a:t>class used to parse primitive types and strings using regular expressions. Useful for reading input from various sources like user input, files, etc</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a:p>
            <a:pPr marL="0" lvl="0" indent="0" defTabSz="512763" eaLnBrk="0" fontAlgn="base" hangingPunct="0">
              <a:lnSpc>
                <a:spcPct val="150000"/>
              </a:lnSpc>
              <a:spcBef>
                <a:spcPct val="0"/>
              </a:spcBef>
              <a:spcAft>
                <a:spcPct val="0"/>
              </a:spcAft>
              <a:buClrTx/>
              <a:buSzTx/>
              <a:buFontTx/>
              <a:buChar char="•"/>
            </a:pPr>
            <a:r>
              <a:rPr lang="en-US" altLang="en-US" sz="1200" dirty="0">
                <a:solidFill>
                  <a:schemeClr val="accent1"/>
                </a:solidFill>
                <a:latin typeface="Arial" panose="020B0604020202020204" pitchFamily="34" charset="0"/>
              </a:rPr>
              <a:t> </a:t>
            </a:r>
            <a:r>
              <a:rPr lang="en-US" altLang="en-US" sz="1200" b="1" dirty="0" err="1" smtClean="0">
                <a:solidFill>
                  <a:schemeClr val="accent1"/>
                </a:solidFill>
                <a:latin typeface="Arial" panose="020B0604020202020204" pitchFamily="34" charset="0"/>
              </a:rPr>
              <a:t>javax.imageio.ImageIO</a:t>
            </a:r>
            <a:r>
              <a:rPr lang="en-US" altLang="en-US" sz="1200" b="1" dirty="0" smtClean="0">
                <a:solidFill>
                  <a:schemeClr val="accent1"/>
                </a:solidFill>
                <a:latin typeface="Arial" panose="020B0604020202020204" pitchFamily="34" charset="0"/>
              </a:rPr>
              <a:t>:</a:t>
            </a:r>
            <a:endParaRPr lang="en-US" altLang="en-US" sz="1200" b="1" dirty="0">
              <a:solidFill>
                <a:schemeClr val="accent1"/>
              </a:solidFill>
              <a:latin typeface="Arial" panose="020B0604020202020204" pitchFamily="34" charset="0"/>
            </a:endParaRPr>
          </a:p>
          <a:p>
            <a:pPr marL="0" lvl="0" indent="0" defTabSz="512763" eaLnBrk="0" fontAlgn="base" hangingPunct="0">
              <a:spcBef>
                <a:spcPct val="0"/>
              </a:spcBef>
              <a:spcAft>
                <a:spcPct val="0"/>
              </a:spcAft>
              <a:buClrTx/>
              <a:buSzTx/>
              <a:buNone/>
            </a:pPr>
            <a:r>
              <a:rPr lang="en-US" altLang="en-US" sz="1200" dirty="0" smtClean="0">
                <a:solidFill>
                  <a:schemeClr val="accent1"/>
                </a:solidFill>
                <a:latin typeface="Arial" panose="020B0604020202020204" pitchFamily="34" charset="0"/>
              </a:rPr>
              <a:t>	A </a:t>
            </a:r>
            <a:r>
              <a:rPr lang="en-US" altLang="en-US" sz="1200" dirty="0">
                <a:solidFill>
                  <a:schemeClr val="accent1"/>
                </a:solidFill>
                <a:latin typeface="Arial" panose="020B0604020202020204" pitchFamily="34" charset="0"/>
              </a:rPr>
              <a:t>class for reading and writing images. Provides methods for loading and saving images in various formats</a:t>
            </a:r>
            <a:r>
              <a:rPr lang="en-US" altLang="en-US" sz="1200" dirty="0" smtClean="0">
                <a:solidFill>
                  <a:schemeClr val="accent1"/>
                </a:solidFill>
                <a:latin typeface="Arial" panose="020B0604020202020204" pitchFamily="34" charset="0"/>
              </a:rPr>
              <a:t>.</a:t>
            </a:r>
            <a:endParaRPr lang="en-US" altLang="en-US" sz="1200" dirty="0">
              <a:solidFill>
                <a:schemeClr val="accent1"/>
              </a:solidFill>
              <a:latin typeface="Arial" panose="020B0604020202020204" pitchFamily="34" charset="0"/>
            </a:endParaRPr>
          </a:p>
        </p:txBody>
      </p:sp>
    </p:spTree>
    <p:extLst>
      <p:ext uri="{BB962C8B-B14F-4D97-AF65-F5344CB8AC3E}">
        <p14:creationId xmlns:p14="http://schemas.microsoft.com/office/powerpoint/2010/main" val="198855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5" name="Google Shape;235;p46"/>
          <p:cNvSpPr txBox="1">
            <a:spLocks noGrp="1"/>
          </p:cNvSpPr>
          <p:nvPr>
            <p:ph type="title"/>
          </p:nvPr>
        </p:nvSpPr>
        <p:spPr>
          <a:xfrm>
            <a:off x="938500" y="16992"/>
            <a:ext cx="4629300" cy="94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smtClean="0"/>
              <a:t>Main Functions</a:t>
            </a:r>
            <a:endParaRPr dirty="0"/>
          </a:p>
        </p:txBody>
      </p:sp>
      <p:sp>
        <p:nvSpPr>
          <p:cNvPr id="236" name="Google Shape;236;p46"/>
          <p:cNvSpPr txBox="1">
            <a:spLocks noGrp="1"/>
          </p:cNvSpPr>
          <p:nvPr>
            <p:ph type="body" idx="1"/>
          </p:nvPr>
        </p:nvSpPr>
        <p:spPr>
          <a:xfrm>
            <a:off x="938499" y="958392"/>
            <a:ext cx="5219413" cy="2760900"/>
          </a:xfrm>
          <a:prstGeom prst="rect">
            <a:avLst/>
          </a:prstGeom>
        </p:spPr>
        <p:txBody>
          <a:bodyPr spcFirstLastPara="1" wrap="square" lIns="91425" tIns="91425" rIns="91425" bIns="91425" anchor="t" anchorCtr="0">
            <a:noAutofit/>
          </a:bodyPr>
          <a:lstStyle/>
          <a:p>
            <a:pPr marL="0" lvl="0" indent="0">
              <a:buNone/>
            </a:pPr>
            <a:r>
              <a:rPr lang="en-US" sz="1200" b="1" dirty="0" smtClean="0">
                <a:solidFill>
                  <a:schemeClr val="accent1"/>
                </a:solidFill>
              </a:rPr>
              <a:t>1. Set </a:t>
            </a:r>
            <a:r>
              <a:rPr lang="en-US" sz="1200" b="1" dirty="0">
                <a:solidFill>
                  <a:schemeClr val="accent1"/>
                </a:solidFill>
              </a:rPr>
              <a:t>Password:</a:t>
            </a:r>
            <a:r>
              <a:rPr lang="en-US" sz="1200" dirty="0">
                <a:solidFill>
                  <a:schemeClr val="accent1"/>
                </a:solidFill>
              </a:rPr>
              <a:t> Allow administrators to set a secure password for remote desktop access.</a:t>
            </a:r>
            <a:endParaRPr sz="1200" dirty="0">
              <a:solidFill>
                <a:schemeClr val="accent1"/>
              </a:solidFill>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500" y="1545308"/>
            <a:ext cx="4997956" cy="245481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12" name="Google Shape;274;p49"/>
          <p:cNvSpPr txBox="1">
            <a:spLocks noGrp="1"/>
          </p:cNvSpPr>
          <p:nvPr>
            <p:ph type="body" idx="1"/>
          </p:nvPr>
        </p:nvSpPr>
        <p:spPr>
          <a:xfrm>
            <a:off x="617030" y="351969"/>
            <a:ext cx="6769607" cy="2760900"/>
          </a:xfrm>
          <a:prstGeom prst="rect">
            <a:avLst/>
          </a:prstGeom>
        </p:spPr>
        <p:txBody>
          <a:bodyPr spcFirstLastPara="1" wrap="square" lIns="91425" tIns="91425" rIns="91425" bIns="91425" anchor="t" anchorCtr="0">
            <a:noAutofit/>
          </a:bodyPr>
          <a:lstStyle/>
          <a:p>
            <a:pPr marL="0" lvl="0" indent="0">
              <a:buNone/>
            </a:pPr>
            <a:r>
              <a:rPr lang="en-US" b="1" dirty="0" smtClean="0">
                <a:solidFill>
                  <a:schemeClr val="accent1"/>
                </a:solidFill>
              </a:rPr>
              <a:t>2. Connect</a:t>
            </a:r>
            <a:r>
              <a:rPr lang="en-US" b="1" dirty="0">
                <a:solidFill>
                  <a:schemeClr val="accent1"/>
                </a:solidFill>
              </a:rPr>
              <a:t>:</a:t>
            </a:r>
            <a:r>
              <a:rPr lang="en-US" dirty="0">
                <a:solidFill>
                  <a:schemeClr val="accent1"/>
                </a:solidFill>
              </a:rPr>
              <a:t> Establish a connection between the </a:t>
            </a:r>
            <a:r>
              <a:rPr lang="en-US" dirty="0" smtClean="0">
                <a:solidFill>
                  <a:schemeClr val="accent1"/>
                </a:solidFill>
              </a:rPr>
              <a:t>local and </a:t>
            </a:r>
            <a:r>
              <a:rPr lang="en-US" dirty="0">
                <a:solidFill>
                  <a:schemeClr val="accent1"/>
                </a:solidFill>
              </a:rPr>
              <a:t>remote systems for remote desktop control.</a:t>
            </a:r>
            <a:endParaRPr dirty="0">
              <a:solidFill>
                <a:schemeClr val="accent1"/>
              </a:solidFill>
            </a:endParaRPr>
          </a:p>
        </p:txBody>
      </p:sp>
      <p:pic>
        <p:nvPicPr>
          <p:cNvPr id="13" name="Picture 12"/>
          <p:cNvPicPr>
            <a:picLocks noChangeAspect="1"/>
          </p:cNvPicPr>
          <p:nvPr/>
        </p:nvPicPr>
        <p:blipFill>
          <a:blip r:embed="rId3"/>
          <a:stretch>
            <a:fillRect/>
          </a:stretch>
        </p:blipFill>
        <p:spPr>
          <a:xfrm>
            <a:off x="617030" y="1073657"/>
            <a:ext cx="6026657" cy="2548077"/>
          </a:xfrm>
          <a:prstGeom prst="rect">
            <a:avLst/>
          </a:prstGeom>
        </p:spPr>
      </p:pic>
    </p:spTree>
    <p:extLst>
      <p:ext uri="{BB962C8B-B14F-4D97-AF65-F5344CB8AC3E}">
        <p14:creationId xmlns:p14="http://schemas.microsoft.com/office/powerpoint/2010/main" val="161574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177</Words>
  <Application>Microsoft Office PowerPoint</Application>
  <PresentationFormat>On-screen Show (16:9)</PresentationFormat>
  <Paragraphs>53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Montserrat ExtraBold</vt:lpstr>
      <vt:lpstr>Montserrat</vt:lpstr>
      <vt:lpstr>Montserrat ExtraLight</vt:lpstr>
      <vt:lpstr>Futuristic Background by Slidesgo</vt:lpstr>
      <vt:lpstr>Remote Desktop </vt:lpstr>
      <vt:lpstr>Muhammad Balach</vt:lpstr>
      <vt:lpstr>Project Objective</vt:lpstr>
      <vt:lpstr>Project GUI</vt:lpstr>
      <vt:lpstr>Libraries Definition</vt:lpstr>
      <vt:lpstr>PowerPoint Presentation</vt:lpstr>
      <vt:lpstr>PowerPoint Presentation</vt:lpstr>
      <vt:lpstr>Main Functions</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Desktop</dc:title>
  <dc:creator>Administrator</dc:creator>
  <cp:lastModifiedBy>Administrator</cp:lastModifiedBy>
  <cp:revision>11</cp:revision>
  <dcterms:modified xsi:type="dcterms:W3CDTF">2024-07-12T17:42:17Z</dcterms:modified>
</cp:coreProperties>
</file>